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61" r:id="rId2"/>
    <p:sldId id="262" r:id="rId3"/>
    <p:sldId id="256" r:id="rId4"/>
    <p:sldId id="257" r:id="rId5"/>
    <p:sldId id="263" r:id="rId6"/>
    <p:sldId id="264" r:id="rId7"/>
    <p:sldId id="258" r:id="rId8"/>
    <p:sldId id="265" r:id="rId9"/>
    <p:sldId id="270" r:id="rId10"/>
    <p:sldId id="267" r:id="rId11"/>
    <p:sldId id="268" r:id="rId12"/>
    <p:sldId id="271" r:id="rId13"/>
    <p:sldId id="266"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0" d="100"/>
          <a:sy n="80" d="100"/>
        </p:scale>
        <p:origin x="82" y="19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E66242F9-51CA-4CBC-8F34-4547B2E84355}" type="datetimeFigureOut">
              <a:rPr lang="es-GT" smtClean="0"/>
              <a:t>20/04/2023</a:t>
            </a:fld>
            <a:endParaRPr lang="es-GT"/>
          </a:p>
        </p:txBody>
      </p:sp>
      <p:sp>
        <p:nvSpPr>
          <p:cNvPr id="5" name="Footer Placeholder 4"/>
          <p:cNvSpPr>
            <a:spLocks noGrp="1"/>
          </p:cNvSpPr>
          <p:nvPr>
            <p:ph type="ftr" sz="quarter" idx="11"/>
          </p:nvPr>
        </p:nvSpPr>
        <p:spPr/>
        <p:txBody>
          <a:bodyPr/>
          <a:lstStyle/>
          <a:p>
            <a:endParaRPr lang="es-GT"/>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5F69F0A8-2519-45F1-8579-4297419DF8A0}" type="slidenum">
              <a:rPr lang="es-GT" smtClean="0"/>
              <a:t>‹Nº›</a:t>
            </a:fld>
            <a:endParaRPr lang="es-GT"/>
          </a:p>
        </p:txBody>
      </p:sp>
    </p:spTree>
    <p:extLst>
      <p:ext uri="{BB962C8B-B14F-4D97-AF65-F5344CB8AC3E}">
        <p14:creationId xmlns:p14="http://schemas.microsoft.com/office/powerpoint/2010/main" val="20931991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E66242F9-51CA-4CBC-8F34-4547B2E84355}" type="datetimeFigureOut">
              <a:rPr lang="es-GT" smtClean="0"/>
              <a:t>20/04/2023</a:t>
            </a:fld>
            <a:endParaRPr lang="es-GT"/>
          </a:p>
        </p:txBody>
      </p:sp>
      <p:sp>
        <p:nvSpPr>
          <p:cNvPr id="5" name="Footer Placeholder 4"/>
          <p:cNvSpPr>
            <a:spLocks noGrp="1"/>
          </p:cNvSpPr>
          <p:nvPr>
            <p:ph type="ftr" sz="quarter" idx="11"/>
          </p:nvPr>
        </p:nvSpPr>
        <p:spPr/>
        <p:txBody>
          <a:bodyPr/>
          <a:lstStyle/>
          <a:p>
            <a:endParaRPr lang="es-GT"/>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5F69F0A8-2519-45F1-8579-4297419DF8A0}" type="slidenum">
              <a:rPr lang="es-GT" smtClean="0"/>
              <a:t>‹Nº›</a:t>
            </a:fld>
            <a:endParaRPr lang="es-GT"/>
          </a:p>
        </p:txBody>
      </p:sp>
    </p:spTree>
    <p:extLst>
      <p:ext uri="{BB962C8B-B14F-4D97-AF65-F5344CB8AC3E}">
        <p14:creationId xmlns:p14="http://schemas.microsoft.com/office/powerpoint/2010/main" val="2355132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s-ES"/>
              <a:t>Haga clic para modificar el estilo de título del patrón</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a:t>Haga clic para modificar los estilos de texto del patrón</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E66242F9-51CA-4CBC-8F34-4547B2E84355}" type="datetimeFigureOut">
              <a:rPr lang="es-GT" smtClean="0"/>
              <a:t>20/04/2023</a:t>
            </a:fld>
            <a:endParaRPr lang="es-GT"/>
          </a:p>
        </p:txBody>
      </p:sp>
      <p:sp>
        <p:nvSpPr>
          <p:cNvPr id="5" name="Footer Placeholder 4"/>
          <p:cNvSpPr>
            <a:spLocks noGrp="1"/>
          </p:cNvSpPr>
          <p:nvPr>
            <p:ph type="ftr" sz="quarter" idx="11"/>
          </p:nvPr>
        </p:nvSpPr>
        <p:spPr/>
        <p:txBody>
          <a:bodyPr/>
          <a:lstStyle/>
          <a:p>
            <a:endParaRPr lang="es-GT"/>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5F69F0A8-2519-45F1-8579-4297419DF8A0}" type="slidenum">
              <a:rPr lang="es-GT" smtClean="0"/>
              <a:t>‹Nº›</a:t>
            </a:fld>
            <a:endParaRPr lang="es-GT"/>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400992245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s-ES"/>
              <a:t>Haga clic para modificar el estilo de título del patrón</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s-ES"/>
              <a:t>Haga clic para modificar los estilos de texto del patrón</a:t>
            </a:r>
          </a:p>
        </p:txBody>
      </p:sp>
      <p:sp>
        <p:nvSpPr>
          <p:cNvPr id="5" name="Date Placeholder 4"/>
          <p:cNvSpPr>
            <a:spLocks noGrp="1"/>
          </p:cNvSpPr>
          <p:nvPr>
            <p:ph type="dt" sz="half" idx="10"/>
          </p:nvPr>
        </p:nvSpPr>
        <p:spPr/>
        <p:txBody>
          <a:bodyPr/>
          <a:lstStyle/>
          <a:p>
            <a:fld id="{E66242F9-51CA-4CBC-8F34-4547B2E84355}" type="datetimeFigureOut">
              <a:rPr lang="es-GT" smtClean="0"/>
              <a:t>20/04/2023</a:t>
            </a:fld>
            <a:endParaRPr lang="es-GT"/>
          </a:p>
        </p:txBody>
      </p:sp>
      <p:sp>
        <p:nvSpPr>
          <p:cNvPr id="6" name="Footer Placeholder 5"/>
          <p:cNvSpPr>
            <a:spLocks noGrp="1"/>
          </p:cNvSpPr>
          <p:nvPr>
            <p:ph type="ftr" sz="quarter" idx="11"/>
          </p:nvPr>
        </p:nvSpPr>
        <p:spPr/>
        <p:txBody>
          <a:bodyPr/>
          <a:lstStyle/>
          <a:p>
            <a:endParaRPr lang="es-GT"/>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5F69F0A8-2519-45F1-8579-4297419DF8A0}" type="slidenum">
              <a:rPr lang="es-GT" smtClean="0"/>
              <a:t>‹Nº›</a:t>
            </a:fld>
            <a:endParaRPr lang="es-GT"/>
          </a:p>
        </p:txBody>
      </p:sp>
    </p:spTree>
    <p:extLst>
      <p:ext uri="{BB962C8B-B14F-4D97-AF65-F5344CB8AC3E}">
        <p14:creationId xmlns:p14="http://schemas.microsoft.com/office/powerpoint/2010/main" val="129124113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itar la tarjeta de nombre">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s-ES"/>
              <a:t>Haga clic para modificar el estilo de título del patrón</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a:t>Haga clic para modificar los estilos de texto del patrón</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s-ES"/>
              <a:t>Haga clic para modificar los estilos de texto del patrón</a:t>
            </a:r>
          </a:p>
        </p:txBody>
      </p:sp>
      <p:sp>
        <p:nvSpPr>
          <p:cNvPr id="5" name="Date Placeholder 4"/>
          <p:cNvSpPr>
            <a:spLocks noGrp="1"/>
          </p:cNvSpPr>
          <p:nvPr>
            <p:ph type="dt" sz="half" idx="10"/>
          </p:nvPr>
        </p:nvSpPr>
        <p:spPr/>
        <p:txBody>
          <a:bodyPr/>
          <a:lstStyle/>
          <a:p>
            <a:fld id="{E66242F9-51CA-4CBC-8F34-4547B2E84355}" type="datetimeFigureOut">
              <a:rPr lang="es-GT" smtClean="0"/>
              <a:t>20/04/2023</a:t>
            </a:fld>
            <a:endParaRPr lang="es-GT"/>
          </a:p>
        </p:txBody>
      </p:sp>
      <p:sp>
        <p:nvSpPr>
          <p:cNvPr id="6" name="Footer Placeholder 5"/>
          <p:cNvSpPr>
            <a:spLocks noGrp="1"/>
          </p:cNvSpPr>
          <p:nvPr>
            <p:ph type="ftr" sz="quarter" idx="11"/>
          </p:nvPr>
        </p:nvSpPr>
        <p:spPr/>
        <p:txBody>
          <a:bodyPr/>
          <a:lstStyle/>
          <a:p>
            <a:endParaRPr lang="es-GT"/>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5F69F0A8-2519-45F1-8579-4297419DF8A0}" type="slidenum">
              <a:rPr lang="es-GT" smtClean="0"/>
              <a:t>‹Nº›</a:t>
            </a:fld>
            <a:endParaRPr lang="es-GT"/>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78855079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Verdadero o falso">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s-ES"/>
              <a:t>Haga clic para modificar el estilo de título del patrón</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a:t>Haga clic para modificar los estilos de texto del patrón</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s-ES"/>
              <a:t>Haga clic para modificar los estilos de texto del patrón</a:t>
            </a:r>
          </a:p>
        </p:txBody>
      </p:sp>
      <p:sp>
        <p:nvSpPr>
          <p:cNvPr id="5" name="Date Placeholder 4"/>
          <p:cNvSpPr>
            <a:spLocks noGrp="1"/>
          </p:cNvSpPr>
          <p:nvPr>
            <p:ph type="dt" sz="half" idx="10"/>
          </p:nvPr>
        </p:nvSpPr>
        <p:spPr/>
        <p:txBody>
          <a:bodyPr/>
          <a:lstStyle/>
          <a:p>
            <a:fld id="{E66242F9-51CA-4CBC-8F34-4547B2E84355}" type="datetimeFigureOut">
              <a:rPr lang="es-GT" smtClean="0"/>
              <a:t>20/04/2023</a:t>
            </a:fld>
            <a:endParaRPr lang="es-GT"/>
          </a:p>
        </p:txBody>
      </p:sp>
      <p:sp>
        <p:nvSpPr>
          <p:cNvPr id="6" name="Footer Placeholder 5"/>
          <p:cNvSpPr>
            <a:spLocks noGrp="1"/>
          </p:cNvSpPr>
          <p:nvPr>
            <p:ph type="ftr" sz="quarter" idx="11"/>
          </p:nvPr>
        </p:nvSpPr>
        <p:spPr/>
        <p:txBody>
          <a:bodyPr/>
          <a:lstStyle/>
          <a:p>
            <a:endParaRPr lang="es-GT"/>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5F69F0A8-2519-45F1-8579-4297419DF8A0}" type="slidenum">
              <a:rPr lang="es-GT" smtClean="0"/>
              <a:t>‹Nº›</a:t>
            </a:fld>
            <a:endParaRPr lang="es-GT"/>
          </a:p>
        </p:txBody>
      </p:sp>
    </p:spTree>
    <p:extLst>
      <p:ext uri="{BB962C8B-B14F-4D97-AF65-F5344CB8AC3E}">
        <p14:creationId xmlns:p14="http://schemas.microsoft.com/office/powerpoint/2010/main" val="197440450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ncho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E66242F9-51CA-4CBC-8F34-4547B2E84355}" type="datetimeFigureOut">
              <a:rPr lang="es-GT" smtClean="0"/>
              <a:t>20/04/2023</a:t>
            </a:fld>
            <a:endParaRPr lang="es-GT"/>
          </a:p>
        </p:txBody>
      </p:sp>
      <p:sp>
        <p:nvSpPr>
          <p:cNvPr id="5" name="Footer Placeholder 4"/>
          <p:cNvSpPr>
            <a:spLocks noGrp="1"/>
          </p:cNvSpPr>
          <p:nvPr>
            <p:ph type="ftr" sz="quarter" idx="11"/>
          </p:nvPr>
        </p:nvSpPr>
        <p:spPr/>
        <p:txBody>
          <a:bodyPr/>
          <a:lstStyle/>
          <a:p>
            <a:endParaRPr lang="es-GT"/>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5F69F0A8-2519-45F1-8579-4297419DF8A0}" type="slidenum">
              <a:rPr lang="es-GT" smtClean="0"/>
              <a:t>‹Nº›</a:t>
            </a:fld>
            <a:endParaRPr lang="es-GT"/>
          </a:p>
        </p:txBody>
      </p:sp>
    </p:spTree>
    <p:extLst>
      <p:ext uri="{BB962C8B-B14F-4D97-AF65-F5344CB8AC3E}">
        <p14:creationId xmlns:p14="http://schemas.microsoft.com/office/powerpoint/2010/main" val="6705621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E66242F9-51CA-4CBC-8F34-4547B2E84355}" type="datetimeFigureOut">
              <a:rPr lang="es-GT" smtClean="0"/>
              <a:t>20/04/2023</a:t>
            </a:fld>
            <a:endParaRPr lang="es-GT"/>
          </a:p>
        </p:txBody>
      </p:sp>
      <p:sp>
        <p:nvSpPr>
          <p:cNvPr id="5" name="Footer Placeholder 4"/>
          <p:cNvSpPr>
            <a:spLocks noGrp="1"/>
          </p:cNvSpPr>
          <p:nvPr>
            <p:ph type="ftr" sz="quarter" idx="11"/>
          </p:nvPr>
        </p:nvSpPr>
        <p:spPr/>
        <p:txBody>
          <a:bodyPr/>
          <a:lstStyle/>
          <a:p>
            <a:endParaRPr lang="es-GT"/>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5F69F0A8-2519-45F1-8579-4297419DF8A0}" type="slidenum">
              <a:rPr lang="es-GT" smtClean="0"/>
              <a:t>‹Nº›</a:t>
            </a:fld>
            <a:endParaRPr lang="es-GT"/>
          </a:p>
        </p:txBody>
      </p:sp>
    </p:spTree>
    <p:extLst>
      <p:ext uri="{BB962C8B-B14F-4D97-AF65-F5344CB8AC3E}">
        <p14:creationId xmlns:p14="http://schemas.microsoft.com/office/powerpoint/2010/main" val="25628745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s-ES"/>
              <a:t>Haga clic para modificar el estilo de título del patrón</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E66242F9-51CA-4CBC-8F34-4547B2E84355}" type="datetimeFigureOut">
              <a:rPr lang="es-GT" smtClean="0"/>
              <a:t>20/04/2023</a:t>
            </a:fld>
            <a:endParaRPr lang="es-GT"/>
          </a:p>
        </p:txBody>
      </p:sp>
      <p:sp>
        <p:nvSpPr>
          <p:cNvPr id="5" name="Footer Placeholder 4"/>
          <p:cNvSpPr>
            <a:spLocks noGrp="1"/>
          </p:cNvSpPr>
          <p:nvPr>
            <p:ph type="ftr" sz="quarter" idx="11"/>
          </p:nvPr>
        </p:nvSpPr>
        <p:spPr/>
        <p:txBody>
          <a:bodyPr/>
          <a:lstStyle/>
          <a:p>
            <a:endParaRPr lang="es-GT"/>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5F69F0A8-2519-45F1-8579-4297419DF8A0}" type="slidenum">
              <a:rPr lang="es-GT" smtClean="0"/>
              <a:t>‹Nº›</a:t>
            </a:fld>
            <a:endParaRPr lang="es-GT"/>
          </a:p>
        </p:txBody>
      </p:sp>
    </p:spTree>
    <p:extLst>
      <p:ext uri="{BB962C8B-B14F-4D97-AF65-F5344CB8AC3E}">
        <p14:creationId xmlns:p14="http://schemas.microsoft.com/office/powerpoint/2010/main" val="38842676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E66242F9-51CA-4CBC-8F34-4547B2E84355}" type="datetimeFigureOut">
              <a:rPr lang="es-GT" smtClean="0"/>
              <a:t>20/04/2023</a:t>
            </a:fld>
            <a:endParaRPr lang="es-GT"/>
          </a:p>
        </p:txBody>
      </p:sp>
      <p:sp>
        <p:nvSpPr>
          <p:cNvPr id="5" name="Footer Placeholder 4"/>
          <p:cNvSpPr>
            <a:spLocks noGrp="1"/>
          </p:cNvSpPr>
          <p:nvPr>
            <p:ph type="ftr" sz="quarter" idx="11"/>
          </p:nvPr>
        </p:nvSpPr>
        <p:spPr/>
        <p:txBody>
          <a:bodyPr/>
          <a:lstStyle/>
          <a:p>
            <a:endParaRPr lang="es-GT"/>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5F69F0A8-2519-45F1-8579-4297419DF8A0}" type="slidenum">
              <a:rPr lang="es-GT" smtClean="0"/>
              <a:t>‹Nº›</a:t>
            </a:fld>
            <a:endParaRPr lang="es-GT"/>
          </a:p>
        </p:txBody>
      </p:sp>
    </p:spTree>
    <p:extLst>
      <p:ext uri="{BB962C8B-B14F-4D97-AF65-F5344CB8AC3E}">
        <p14:creationId xmlns:p14="http://schemas.microsoft.com/office/powerpoint/2010/main" val="34010410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E66242F9-51CA-4CBC-8F34-4547B2E84355}" type="datetimeFigureOut">
              <a:rPr lang="es-GT" smtClean="0"/>
              <a:t>20/04/2023</a:t>
            </a:fld>
            <a:endParaRPr lang="es-GT"/>
          </a:p>
        </p:txBody>
      </p:sp>
      <p:sp>
        <p:nvSpPr>
          <p:cNvPr id="6" name="Footer Placeholder 5"/>
          <p:cNvSpPr>
            <a:spLocks noGrp="1"/>
          </p:cNvSpPr>
          <p:nvPr>
            <p:ph type="ftr" sz="quarter" idx="11"/>
          </p:nvPr>
        </p:nvSpPr>
        <p:spPr/>
        <p:txBody>
          <a:bodyPr/>
          <a:lstStyle/>
          <a:p>
            <a:endParaRPr lang="es-GT"/>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5F69F0A8-2519-45F1-8579-4297419DF8A0}" type="slidenum">
              <a:rPr lang="es-GT" smtClean="0"/>
              <a:t>‹Nº›</a:t>
            </a:fld>
            <a:endParaRPr lang="es-GT"/>
          </a:p>
        </p:txBody>
      </p:sp>
    </p:spTree>
    <p:extLst>
      <p:ext uri="{BB962C8B-B14F-4D97-AF65-F5344CB8AC3E}">
        <p14:creationId xmlns:p14="http://schemas.microsoft.com/office/powerpoint/2010/main" val="42419883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E66242F9-51CA-4CBC-8F34-4547B2E84355}" type="datetimeFigureOut">
              <a:rPr lang="es-GT" smtClean="0"/>
              <a:t>20/04/2023</a:t>
            </a:fld>
            <a:endParaRPr lang="es-GT"/>
          </a:p>
        </p:txBody>
      </p:sp>
      <p:sp>
        <p:nvSpPr>
          <p:cNvPr id="8" name="Footer Placeholder 7"/>
          <p:cNvSpPr>
            <a:spLocks noGrp="1"/>
          </p:cNvSpPr>
          <p:nvPr>
            <p:ph type="ftr" sz="quarter" idx="11"/>
          </p:nvPr>
        </p:nvSpPr>
        <p:spPr/>
        <p:txBody>
          <a:bodyPr/>
          <a:lstStyle/>
          <a:p>
            <a:endParaRPr lang="es-GT"/>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5F69F0A8-2519-45F1-8579-4297419DF8A0}" type="slidenum">
              <a:rPr lang="es-GT" smtClean="0"/>
              <a:t>‹Nº›</a:t>
            </a:fld>
            <a:endParaRPr lang="es-GT"/>
          </a:p>
        </p:txBody>
      </p:sp>
    </p:spTree>
    <p:extLst>
      <p:ext uri="{BB962C8B-B14F-4D97-AF65-F5344CB8AC3E}">
        <p14:creationId xmlns:p14="http://schemas.microsoft.com/office/powerpoint/2010/main" val="28997010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E66242F9-51CA-4CBC-8F34-4547B2E84355}" type="datetimeFigureOut">
              <a:rPr lang="es-GT" smtClean="0"/>
              <a:t>20/04/2023</a:t>
            </a:fld>
            <a:endParaRPr lang="es-GT"/>
          </a:p>
        </p:txBody>
      </p:sp>
      <p:sp>
        <p:nvSpPr>
          <p:cNvPr id="4" name="Footer Placeholder 3"/>
          <p:cNvSpPr>
            <a:spLocks noGrp="1"/>
          </p:cNvSpPr>
          <p:nvPr>
            <p:ph type="ftr" sz="quarter" idx="11"/>
          </p:nvPr>
        </p:nvSpPr>
        <p:spPr/>
        <p:txBody>
          <a:bodyPr/>
          <a:lstStyle/>
          <a:p>
            <a:endParaRPr lang="es-GT"/>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5F69F0A8-2519-45F1-8579-4297419DF8A0}" type="slidenum">
              <a:rPr lang="es-GT" smtClean="0"/>
              <a:t>‹Nº›</a:t>
            </a:fld>
            <a:endParaRPr lang="es-GT"/>
          </a:p>
        </p:txBody>
      </p:sp>
    </p:spTree>
    <p:extLst>
      <p:ext uri="{BB962C8B-B14F-4D97-AF65-F5344CB8AC3E}">
        <p14:creationId xmlns:p14="http://schemas.microsoft.com/office/powerpoint/2010/main" val="41751854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6242F9-51CA-4CBC-8F34-4547B2E84355}" type="datetimeFigureOut">
              <a:rPr lang="es-GT" smtClean="0"/>
              <a:t>20/04/2023</a:t>
            </a:fld>
            <a:endParaRPr lang="es-GT"/>
          </a:p>
        </p:txBody>
      </p:sp>
      <p:sp>
        <p:nvSpPr>
          <p:cNvPr id="3" name="Footer Placeholder 2"/>
          <p:cNvSpPr>
            <a:spLocks noGrp="1"/>
          </p:cNvSpPr>
          <p:nvPr>
            <p:ph type="ftr" sz="quarter" idx="11"/>
          </p:nvPr>
        </p:nvSpPr>
        <p:spPr/>
        <p:txBody>
          <a:bodyPr/>
          <a:lstStyle/>
          <a:p>
            <a:endParaRPr lang="es-GT"/>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5F69F0A8-2519-45F1-8579-4297419DF8A0}" type="slidenum">
              <a:rPr lang="es-GT" smtClean="0"/>
              <a:t>‹Nº›</a:t>
            </a:fld>
            <a:endParaRPr lang="es-GT"/>
          </a:p>
        </p:txBody>
      </p:sp>
    </p:spTree>
    <p:extLst>
      <p:ext uri="{BB962C8B-B14F-4D97-AF65-F5344CB8AC3E}">
        <p14:creationId xmlns:p14="http://schemas.microsoft.com/office/powerpoint/2010/main" val="30252268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s-ES"/>
              <a:t>Haga clic para modificar el estilo de título del patrón</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E66242F9-51CA-4CBC-8F34-4547B2E84355}" type="datetimeFigureOut">
              <a:rPr lang="es-GT" smtClean="0"/>
              <a:t>20/04/2023</a:t>
            </a:fld>
            <a:endParaRPr lang="es-GT"/>
          </a:p>
        </p:txBody>
      </p:sp>
      <p:sp>
        <p:nvSpPr>
          <p:cNvPr id="6" name="Footer Placeholder 5"/>
          <p:cNvSpPr>
            <a:spLocks noGrp="1"/>
          </p:cNvSpPr>
          <p:nvPr>
            <p:ph type="ftr" sz="quarter" idx="11"/>
          </p:nvPr>
        </p:nvSpPr>
        <p:spPr/>
        <p:txBody>
          <a:bodyPr/>
          <a:lstStyle/>
          <a:p>
            <a:endParaRPr lang="es-GT"/>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5F69F0A8-2519-45F1-8579-4297419DF8A0}" type="slidenum">
              <a:rPr lang="es-GT" smtClean="0"/>
              <a:t>‹Nº›</a:t>
            </a:fld>
            <a:endParaRPr lang="es-GT"/>
          </a:p>
        </p:txBody>
      </p:sp>
    </p:spTree>
    <p:extLst>
      <p:ext uri="{BB962C8B-B14F-4D97-AF65-F5344CB8AC3E}">
        <p14:creationId xmlns:p14="http://schemas.microsoft.com/office/powerpoint/2010/main" val="42636613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E66242F9-51CA-4CBC-8F34-4547B2E84355}" type="datetimeFigureOut">
              <a:rPr lang="es-GT" smtClean="0"/>
              <a:t>20/04/2023</a:t>
            </a:fld>
            <a:endParaRPr lang="es-GT"/>
          </a:p>
        </p:txBody>
      </p:sp>
      <p:sp>
        <p:nvSpPr>
          <p:cNvPr id="6" name="Footer Placeholder 5"/>
          <p:cNvSpPr>
            <a:spLocks noGrp="1"/>
          </p:cNvSpPr>
          <p:nvPr>
            <p:ph type="ftr" sz="quarter" idx="11"/>
          </p:nvPr>
        </p:nvSpPr>
        <p:spPr/>
        <p:txBody>
          <a:bodyPr/>
          <a:lstStyle/>
          <a:p>
            <a:endParaRPr lang="es-GT"/>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5F69F0A8-2519-45F1-8579-4297419DF8A0}" type="slidenum">
              <a:rPr lang="es-GT" smtClean="0"/>
              <a:t>‹Nº›</a:t>
            </a:fld>
            <a:endParaRPr lang="es-GT"/>
          </a:p>
        </p:txBody>
      </p:sp>
    </p:spTree>
    <p:extLst>
      <p:ext uri="{BB962C8B-B14F-4D97-AF65-F5344CB8AC3E}">
        <p14:creationId xmlns:p14="http://schemas.microsoft.com/office/powerpoint/2010/main" val="20986061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E66242F9-51CA-4CBC-8F34-4547B2E84355}" type="datetimeFigureOut">
              <a:rPr lang="es-GT" smtClean="0"/>
              <a:t>20/04/2023</a:t>
            </a:fld>
            <a:endParaRPr lang="es-GT"/>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s-GT"/>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5F69F0A8-2519-45F1-8579-4297419DF8A0}" type="slidenum">
              <a:rPr lang="es-GT" smtClean="0"/>
              <a:t>‹Nº›</a:t>
            </a:fld>
            <a:endParaRPr lang="es-GT"/>
          </a:p>
        </p:txBody>
      </p:sp>
    </p:spTree>
    <p:extLst>
      <p:ext uri="{BB962C8B-B14F-4D97-AF65-F5344CB8AC3E}">
        <p14:creationId xmlns:p14="http://schemas.microsoft.com/office/powerpoint/2010/main" val="129886194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hyperlink" Target="https://www.youtube.com/watch?v=NHqCiQfzbxM"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ítulo 2">
            <a:extLst>
              <a:ext uri="{FF2B5EF4-FFF2-40B4-BE49-F238E27FC236}">
                <a16:creationId xmlns:a16="http://schemas.microsoft.com/office/drawing/2014/main" id="{E02F4EB6-12EC-50BD-FC1F-C4824227F248}"/>
              </a:ext>
            </a:extLst>
          </p:cNvPr>
          <p:cNvSpPr txBox="1">
            <a:spLocks noGrp="1"/>
          </p:cNvSpPr>
          <p:nvPr>
            <p:ph type="subTitle" idx="1"/>
          </p:nvPr>
        </p:nvSpPr>
        <p:spPr>
          <a:xfrm>
            <a:off x="1852364" y="470513"/>
            <a:ext cx="9058293" cy="6019056"/>
          </a:xfrm>
        </p:spPr>
        <p:txBody>
          <a:bodyPr/>
          <a:lstStyle/>
          <a:p>
            <a:pPr lvl="0" algn="ctr">
              <a:spcBef>
                <a:spcPts val="0"/>
              </a:spcBef>
            </a:pPr>
            <a:r>
              <a:rPr lang="es-GT" dirty="0"/>
              <a:t>Universidad de San Carlos de Guatemala</a:t>
            </a:r>
          </a:p>
          <a:p>
            <a:pPr lvl="0" algn="ctr">
              <a:spcBef>
                <a:spcPts val="0"/>
              </a:spcBef>
            </a:pPr>
            <a:r>
              <a:rPr lang="es-GT" dirty="0"/>
              <a:t>Centro Universitario de Occidente </a:t>
            </a:r>
          </a:p>
          <a:p>
            <a:pPr lvl="0" algn="ctr">
              <a:spcBef>
                <a:spcPts val="0"/>
              </a:spcBef>
            </a:pPr>
            <a:r>
              <a:rPr lang="es-GT" dirty="0"/>
              <a:t>División de Ciencias de Ingeniería</a:t>
            </a:r>
          </a:p>
          <a:p>
            <a:pPr lvl="0" algn="ctr">
              <a:spcBef>
                <a:spcPts val="0"/>
              </a:spcBef>
            </a:pPr>
            <a:r>
              <a:rPr lang="es-GT" dirty="0"/>
              <a:t>Laboratorio de Química 2</a:t>
            </a:r>
          </a:p>
          <a:p>
            <a:pPr lvl="0" algn="ctr">
              <a:spcBef>
                <a:spcPts val="0"/>
              </a:spcBef>
            </a:pPr>
            <a:r>
              <a:rPr lang="es-GT" dirty="0"/>
              <a:t>Lic. Carlos Enrique Catillo Martínez</a:t>
            </a:r>
          </a:p>
          <a:p>
            <a:pPr lvl="0" algn="ctr">
              <a:spcBef>
                <a:spcPts val="0"/>
              </a:spcBef>
            </a:pPr>
            <a:endParaRPr lang="es-GT" sz="2800" b="1" dirty="0"/>
          </a:p>
          <a:p>
            <a:pPr lvl="0" algn="ctr">
              <a:spcBef>
                <a:spcPts val="0"/>
              </a:spcBef>
            </a:pPr>
            <a:r>
              <a:rPr lang="es-MX" sz="4400" b="1" dirty="0"/>
              <a:t>Indicadores de Ácido Base</a:t>
            </a:r>
          </a:p>
          <a:p>
            <a:pPr lvl="0" algn="ctr">
              <a:spcBef>
                <a:spcPts val="0"/>
              </a:spcBef>
            </a:pPr>
            <a:endParaRPr lang="es-MX" sz="2800" b="1" dirty="0"/>
          </a:p>
          <a:p>
            <a:pPr lvl="0" algn="ctr">
              <a:spcBef>
                <a:spcPts val="0"/>
              </a:spcBef>
            </a:pPr>
            <a:endParaRPr lang="es-MX" sz="2800" b="1" dirty="0"/>
          </a:p>
          <a:p>
            <a:pPr lvl="0">
              <a:spcBef>
                <a:spcPts val="0"/>
              </a:spcBef>
            </a:pPr>
            <a:r>
              <a:rPr lang="es-GT" b="1" dirty="0"/>
              <a:t>		</a:t>
            </a:r>
            <a:r>
              <a:rPr lang="es-GT" b="1" dirty="0">
                <a:latin typeface="Arial" pitchFamily="34"/>
                <a:cs typeface="Arial" pitchFamily="34"/>
              </a:rPr>
              <a:t>José Miguel Marroquín Moreno 		 202231386</a:t>
            </a:r>
          </a:p>
          <a:p>
            <a:pPr lvl="0">
              <a:spcBef>
                <a:spcPts val="0"/>
              </a:spcBef>
            </a:pPr>
            <a:r>
              <a:rPr lang="es-GT" b="1" dirty="0">
                <a:latin typeface="Arial" pitchFamily="34"/>
                <a:cs typeface="Arial" pitchFamily="34"/>
              </a:rPr>
              <a:t>		Ruby Dulce </a:t>
            </a:r>
            <a:r>
              <a:rPr lang="es-GT" b="1" dirty="0" err="1">
                <a:latin typeface="Arial" pitchFamily="34"/>
                <a:cs typeface="Arial" pitchFamily="34"/>
              </a:rPr>
              <a:t>Rocio</a:t>
            </a:r>
            <a:r>
              <a:rPr lang="es-GT" b="1" dirty="0">
                <a:latin typeface="Arial" pitchFamily="34"/>
                <a:cs typeface="Arial" pitchFamily="34"/>
              </a:rPr>
              <a:t> Agustín Rodas 	 201230160</a:t>
            </a:r>
          </a:p>
          <a:p>
            <a:pPr lvl="0">
              <a:spcBef>
                <a:spcPts val="0"/>
              </a:spcBef>
            </a:pPr>
            <a:r>
              <a:rPr lang="es-GT" b="1" dirty="0">
                <a:latin typeface="Arial" pitchFamily="34"/>
                <a:cs typeface="Arial" pitchFamily="34"/>
              </a:rPr>
              <a:t>		Wilmer Otoniel Álvarez García 		 202232148</a:t>
            </a:r>
          </a:p>
          <a:p>
            <a:pPr lvl="0">
              <a:spcBef>
                <a:spcPts val="0"/>
              </a:spcBef>
            </a:pPr>
            <a:r>
              <a:rPr lang="es-GT" b="1" dirty="0">
                <a:latin typeface="Arial" pitchFamily="34"/>
                <a:cs typeface="Arial" pitchFamily="34"/>
              </a:rPr>
              <a:t>		Dulce María Santos López 			 202232207</a:t>
            </a:r>
          </a:p>
          <a:p>
            <a:pPr lvl="0">
              <a:spcBef>
                <a:spcPts val="0"/>
              </a:spcBef>
            </a:pPr>
            <a:r>
              <a:rPr lang="es-GT" b="1" dirty="0">
                <a:latin typeface="Arial" pitchFamily="34"/>
                <a:cs typeface="Arial" pitchFamily="34"/>
              </a:rPr>
              <a:t>		Juan Carlos </a:t>
            </a:r>
            <a:r>
              <a:rPr lang="es-GT" b="1" dirty="0" err="1">
                <a:latin typeface="Arial" pitchFamily="34"/>
                <a:cs typeface="Arial" pitchFamily="34"/>
              </a:rPr>
              <a:t>Sosof</a:t>
            </a:r>
            <a:r>
              <a:rPr lang="es-GT" b="1" dirty="0">
                <a:latin typeface="Arial" pitchFamily="34"/>
                <a:cs typeface="Arial" pitchFamily="34"/>
              </a:rPr>
              <a:t> García 			 202231229</a:t>
            </a:r>
          </a:p>
          <a:p>
            <a:pPr lvl="0">
              <a:spcBef>
                <a:spcPts val="0"/>
              </a:spcBef>
            </a:pPr>
            <a:r>
              <a:rPr lang="es-GT" b="1" dirty="0">
                <a:latin typeface="Arial" pitchFamily="34"/>
                <a:cs typeface="Arial" pitchFamily="34"/>
              </a:rPr>
              <a:t>		Brayan Alfredo García Méndez 		 201632262</a:t>
            </a:r>
          </a:p>
          <a:p>
            <a:pPr lvl="0">
              <a:spcBef>
                <a:spcPts val="0"/>
              </a:spcBef>
            </a:pPr>
            <a:r>
              <a:rPr lang="es-GT" b="1" dirty="0">
                <a:latin typeface="Arial" pitchFamily="34"/>
                <a:cs typeface="Arial" pitchFamily="34"/>
              </a:rPr>
              <a:t>		Marlon Ivan Carreto Rivera 			 201230088</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4049486" y="922526"/>
            <a:ext cx="3775165" cy="458780"/>
          </a:xfrm>
          <a:prstGeom prst="rect">
            <a:avLst/>
          </a:prstGeom>
        </p:spPr>
        <p:txBody>
          <a:bodyPr wrap="square">
            <a:spAutoFit/>
          </a:bodyPr>
          <a:lstStyle/>
          <a:p>
            <a:pPr algn="ctr">
              <a:lnSpc>
                <a:spcPct val="107000"/>
              </a:lnSpc>
              <a:spcAft>
                <a:spcPts val="800"/>
              </a:spcAft>
            </a:pPr>
            <a:r>
              <a:rPr lang="es-ES" sz="2400" dirty="0">
                <a:solidFill>
                  <a:srgbClr val="FF0000"/>
                </a:solidFill>
                <a:latin typeface="Arial" panose="020B0604020202020204" pitchFamily="34" charset="0"/>
                <a:ea typeface="Calibri" panose="020F0502020204030204" pitchFamily="34" charset="0"/>
                <a:cs typeface="Arial" panose="020B0604020202020204" pitchFamily="34" charset="0"/>
              </a:rPr>
              <a:t>PROCEDIMIENTO</a:t>
            </a:r>
          </a:p>
        </p:txBody>
      </p:sp>
      <p:pic>
        <p:nvPicPr>
          <p:cNvPr id="6" name="Imagen 5"/>
          <p:cNvPicPr/>
          <p:nvPr/>
        </p:nvPicPr>
        <p:blipFill rotWithShape="1">
          <a:blip r:embed="rId2"/>
          <a:srcRect l="23397" t="15393" r="57051" b="45553"/>
          <a:stretch/>
        </p:blipFill>
        <p:spPr bwMode="auto">
          <a:xfrm>
            <a:off x="1502229" y="1548728"/>
            <a:ext cx="1972590" cy="2056621"/>
          </a:xfrm>
          <a:prstGeom prst="rect">
            <a:avLst/>
          </a:prstGeom>
          <a:ln>
            <a:noFill/>
          </a:ln>
          <a:extLst>
            <a:ext uri="{53640926-AAD7-44D8-BBD7-CCE9431645EC}">
              <a14:shadowObscured xmlns:a14="http://schemas.microsoft.com/office/drawing/2010/main"/>
            </a:ext>
          </a:extLst>
        </p:spPr>
      </p:pic>
      <p:sp>
        <p:nvSpPr>
          <p:cNvPr id="7" name="Rectángulo 6"/>
          <p:cNvSpPr/>
          <p:nvPr/>
        </p:nvSpPr>
        <p:spPr>
          <a:xfrm>
            <a:off x="8779976" y="1673441"/>
            <a:ext cx="3021092" cy="1917448"/>
          </a:xfrm>
          <a:prstGeom prst="rect">
            <a:avLst/>
          </a:prstGeom>
        </p:spPr>
        <p:txBody>
          <a:bodyPr wrap="square">
            <a:spAutoFit/>
          </a:bodyPr>
          <a:lstStyle/>
          <a:p>
            <a:pPr>
              <a:lnSpc>
                <a:spcPct val="107000"/>
              </a:lnSpc>
              <a:spcAft>
                <a:spcPts val="800"/>
              </a:spcAft>
            </a:pPr>
            <a:r>
              <a:rPr lang="es-ES" sz="1600" dirty="0">
                <a:latin typeface="Arial" panose="020B0604020202020204" pitchFamily="34" charset="0"/>
                <a:ea typeface="Calibri" panose="020F0502020204030204" pitchFamily="34" charset="0"/>
                <a:cs typeface="Arial" panose="020B0604020202020204" pitchFamily="34" charset="0"/>
              </a:rPr>
              <a:t>COLOCAR UNA CUCHARADITA DE OXIDO DE CALCIO EN EL BECKER, COLOCARLE AGUA Y REVOLVER  Y POSTERIORMNETE FILTRAR. </a:t>
            </a:r>
          </a:p>
        </p:txBody>
      </p:sp>
      <p:pic>
        <p:nvPicPr>
          <p:cNvPr id="8" name="Imagen 7"/>
          <p:cNvPicPr/>
          <p:nvPr/>
        </p:nvPicPr>
        <p:blipFill rotWithShape="1">
          <a:blip r:embed="rId3"/>
          <a:srcRect l="24359" t="15964" r="56570" b="36431"/>
          <a:stretch/>
        </p:blipFill>
        <p:spPr bwMode="auto">
          <a:xfrm>
            <a:off x="3597693" y="1658983"/>
            <a:ext cx="1495696" cy="1946366"/>
          </a:xfrm>
          <a:prstGeom prst="rect">
            <a:avLst/>
          </a:prstGeom>
          <a:ln>
            <a:noFill/>
          </a:ln>
          <a:extLst>
            <a:ext uri="{53640926-AAD7-44D8-BBD7-CCE9431645EC}">
              <a14:shadowObscured xmlns:a14="http://schemas.microsoft.com/office/drawing/2010/main"/>
            </a:ext>
          </a:extLst>
        </p:spPr>
      </p:pic>
      <p:pic>
        <p:nvPicPr>
          <p:cNvPr id="9" name="Imagen 8"/>
          <p:cNvPicPr/>
          <p:nvPr/>
        </p:nvPicPr>
        <p:blipFill rotWithShape="1">
          <a:blip r:embed="rId4"/>
          <a:srcRect l="23718" t="16819" r="56731" b="34151"/>
          <a:stretch/>
        </p:blipFill>
        <p:spPr bwMode="auto">
          <a:xfrm>
            <a:off x="5216263" y="1696811"/>
            <a:ext cx="1612039" cy="1908538"/>
          </a:xfrm>
          <a:prstGeom prst="rect">
            <a:avLst/>
          </a:prstGeom>
          <a:ln>
            <a:noFill/>
          </a:ln>
          <a:extLst>
            <a:ext uri="{53640926-AAD7-44D8-BBD7-CCE9431645EC}">
              <a14:shadowObscured xmlns:a14="http://schemas.microsoft.com/office/drawing/2010/main"/>
            </a:ext>
          </a:extLst>
        </p:spPr>
      </p:pic>
      <p:pic>
        <p:nvPicPr>
          <p:cNvPr id="10" name="Imagen 9"/>
          <p:cNvPicPr/>
          <p:nvPr/>
        </p:nvPicPr>
        <p:blipFill rotWithShape="1">
          <a:blip r:embed="rId5"/>
          <a:srcRect l="24039" t="17104" r="56410" b="33580"/>
          <a:stretch/>
        </p:blipFill>
        <p:spPr bwMode="auto">
          <a:xfrm>
            <a:off x="6951176" y="1696810"/>
            <a:ext cx="1828800" cy="1870710"/>
          </a:xfrm>
          <a:prstGeom prst="rect">
            <a:avLst/>
          </a:prstGeom>
          <a:ln>
            <a:noFill/>
          </a:ln>
          <a:extLst>
            <a:ext uri="{53640926-AAD7-44D8-BBD7-CCE9431645EC}">
              <a14:shadowObscured xmlns:a14="http://schemas.microsoft.com/office/drawing/2010/main"/>
            </a:ext>
          </a:extLst>
        </p:spPr>
      </p:pic>
      <p:pic>
        <p:nvPicPr>
          <p:cNvPr id="11" name="Imagen 10"/>
          <p:cNvPicPr/>
          <p:nvPr/>
        </p:nvPicPr>
        <p:blipFill rotWithShape="1">
          <a:blip r:embed="rId6"/>
          <a:srcRect l="24038" t="25656" r="57212" b="34151"/>
          <a:stretch/>
        </p:blipFill>
        <p:spPr bwMode="auto">
          <a:xfrm>
            <a:off x="1502229" y="4180113"/>
            <a:ext cx="1789611" cy="2168436"/>
          </a:xfrm>
          <a:prstGeom prst="rect">
            <a:avLst/>
          </a:prstGeom>
          <a:ln>
            <a:noFill/>
          </a:ln>
          <a:extLst>
            <a:ext uri="{53640926-AAD7-44D8-BBD7-CCE9431645EC}">
              <a14:shadowObscured xmlns:a14="http://schemas.microsoft.com/office/drawing/2010/main"/>
            </a:ext>
          </a:extLst>
        </p:spPr>
      </p:pic>
      <p:pic>
        <p:nvPicPr>
          <p:cNvPr id="12" name="Imagen 11"/>
          <p:cNvPicPr/>
          <p:nvPr/>
        </p:nvPicPr>
        <p:blipFill rotWithShape="1">
          <a:blip r:embed="rId7"/>
          <a:srcRect l="23558" t="15679" r="56090" b="27879"/>
          <a:stretch/>
        </p:blipFill>
        <p:spPr bwMode="auto">
          <a:xfrm>
            <a:off x="3351945" y="4180113"/>
            <a:ext cx="1741444" cy="2168436"/>
          </a:xfrm>
          <a:prstGeom prst="rect">
            <a:avLst/>
          </a:prstGeom>
          <a:ln>
            <a:noFill/>
          </a:ln>
          <a:extLst>
            <a:ext uri="{53640926-AAD7-44D8-BBD7-CCE9431645EC}">
              <a14:shadowObscured xmlns:a14="http://schemas.microsoft.com/office/drawing/2010/main"/>
            </a:ext>
          </a:extLst>
        </p:spPr>
      </p:pic>
      <p:pic>
        <p:nvPicPr>
          <p:cNvPr id="13" name="Imagen 12"/>
          <p:cNvPicPr/>
          <p:nvPr/>
        </p:nvPicPr>
        <p:blipFill rotWithShape="1">
          <a:blip r:embed="rId8"/>
          <a:srcRect l="24359" t="27935" r="56731" b="31015"/>
          <a:stretch/>
        </p:blipFill>
        <p:spPr bwMode="auto">
          <a:xfrm>
            <a:off x="5216263" y="4180113"/>
            <a:ext cx="1772365" cy="2168436"/>
          </a:xfrm>
          <a:prstGeom prst="rect">
            <a:avLst/>
          </a:prstGeom>
          <a:ln>
            <a:noFill/>
          </a:ln>
          <a:extLst>
            <a:ext uri="{53640926-AAD7-44D8-BBD7-CCE9431645EC}">
              <a14:shadowObscured xmlns:a14="http://schemas.microsoft.com/office/drawing/2010/main"/>
            </a:ext>
          </a:extLst>
        </p:spPr>
      </p:pic>
      <p:sp>
        <p:nvSpPr>
          <p:cNvPr id="14" name="Rectángulo 13"/>
          <p:cNvSpPr/>
          <p:nvPr/>
        </p:nvSpPr>
        <p:spPr>
          <a:xfrm>
            <a:off x="7111502" y="4180113"/>
            <a:ext cx="4436064" cy="2180918"/>
          </a:xfrm>
          <a:prstGeom prst="rect">
            <a:avLst/>
          </a:prstGeom>
        </p:spPr>
        <p:txBody>
          <a:bodyPr wrap="square">
            <a:spAutoFit/>
          </a:bodyPr>
          <a:lstStyle/>
          <a:p>
            <a:pPr>
              <a:lnSpc>
                <a:spcPct val="107000"/>
              </a:lnSpc>
              <a:spcAft>
                <a:spcPts val="800"/>
              </a:spcAft>
            </a:pPr>
            <a:r>
              <a:rPr lang="es-ES" sz="1600" dirty="0">
                <a:latin typeface="Arial" panose="020B0604020202020204" pitchFamily="34" charset="0"/>
                <a:ea typeface="Calibri" panose="020F0502020204030204" pitchFamily="34" charset="0"/>
                <a:cs typeface="Arial" panose="020B0604020202020204" pitchFamily="34" charset="0"/>
              </a:rPr>
              <a:t>OBTENER 10ML DE LO FILTRADO Y COLOCARLO EN OTRO RECIPIENTE Y AGREGAR 20ML DE AGUA Y REVOLVER,  AGREGAR UNA GOTA DE FENOLFTALEINA  QUE ES EL INDICADOR  EN ESTE CASO TOMA UN COLOR FUCSIA QUE QUIERE DECIR QUE LA MUESTRA ES UN COMPUESTO BASICO. </a:t>
            </a:r>
          </a:p>
        </p:txBody>
      </p:sp>
    </p:spTree>
    <p:extLst>
      <p:ext uri="{BB962C8B-B14F-4D97-AF65-F5344CB8AC3E}">
        <p14:creationId xmlns:p14="http://schemas.microsoft.com/office/powerpoint/2010/main" val="20169599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p:nvPr/>
        </p:nvPicPr>
        <p:blipFill rotWithShape="1">
          <a:blip r:embed="rId2"/>
          <a:srcRect l="23718" t="17959" r="56570" b="38141"/>
          <a:stretch/>
        </p:blipFill>
        <p:spPr bwMode="auto">
          <a:xfrm>
            <a:off x="1627278" y="1088843"/>
            <a:ext cx="1635171" cy="1967865"/>
          </a:xfrm>
          <a:prstGeom prst="rect">
            <a:avLst/>
          </a:prstGeom>
          <a:ln>
            <a:noFill/>
          </a:ln>
          <a:extLst>
            <a:ext uri="{53640926-AAD7-44D8-BBD7-CCE9431645EC}">
              <a14:shadowObscured xmlns:a14="http://schemas.microsoft.com/office/drawing/2010/main"/>
            </a:ext>
          </a:extLst>
        </p:spPr>
      </p:pic>
      <p:pic>
        <p:nvPicPr>
          <p:cNvPr id="3" name="Imagen 2"/>
          <p:cNvPicPr/>
          <p:nvPr/>
        </p:nvPicPr>
        <p:blipFill rotWithShape="1">
          <a:blip r:embed="rId3"/>
          <a:srcRect l="24038" t="16819" r="59295" b="37856"/>
          <a:stretch/>
        </p:blipFill>
        <p:spPr bwMode="auto">
          <a:xfrm>
            <a:off x="3305380" y="1086223"/>
            <a:ext cx="1400992" cy="1967865"/>
          </a:xfrm>
          <a:prstGeom prst="rect">
            <a:avLst/>
          </a:prstGeom>
          <a:ln>
            <a:noFill/>
          </a:ln>
          <a:extLst>
            <a:ext uri="{53640926-AAD7-44D8-BBD7-CCE9431645EC}">
              <a14:shadowObscured xmlns:a14="http://schemas.microsoft.com/office/drawing/2010/main"/>
            </a:ext>
          </a:extLst>
        </p:spPr>
      </p:pic>
      <p:pic>
        <p:nvPicPr>
          <p:cNvPr id="4" name="Imagen 3"/>
          <p:cNvPicPr/>
          <p:nvPr/>
        </p:nvPicPr>
        <p:blipFill rotWithShape="1">
          <a:blip r:embed="rId4"/>
          <a:srcRect l="24519" t="15679" r="57051" b="35861"/>
          <a:stretch/>
        </p:blipFill>
        <p:spPr bwMode="auto">
          <a:xfrm>
            <a:off x="4749303" y="1086222"/>
            <a:ext cx="1322614" cy="1967865"/>
          </a:xfrm>
          <a:prstGeom prst="rect">
            <a:avLst/>
          </a:prstGeom>
          <a:ln>
            <a:noFill/>
          </a:ln>
          <a:extLst>
            <a:ext uri="{53640926-AAD7-44D8-BBD7-CCE9431645EC}">
              <a14:shadowObscured xmlns:a14="http://schemas.microsoft.com/office/drawing/2010/main"/>
            </a:ext>
          </a:extLst>
        </p:spPr>
      </p:pic>
      <p:pic>
        <p:nvPicPr>
          <p:cNvPr id="5" name="Imagen 4"/>
          <p:cNvPicPr/>
          <p:nvPr/>
        </p:nvPicPr>
        <p:blipFill rotWithShape="1">
          <a:blip r:embed="rId5"/>
          <a:srcRect l="24359" t="16248" r="57212" b="29304"/>
          <a:stretch/>
        </p:blipFill>
        <p:spPr bwMode="auto">
          <a:xfrm>
            <a:off x="6275345" y="1086222"/>
            <a:ext cx="1283426" cy="1967865"/>
          </a:xfrm>
          <a:prstGeom prst="rect">
            <a:avLst/>
          </a:prstGeom>
          <a:ln>
            <a:noFill/>
          </a:ln>
          <a:extLst>
            <a:ext uri="{53640926-AAD7-44D8-BBD7-CCE9431645EC}">
              <a14:shadowObscured xmlns:a14="http://schemas.microsoft.com/office/drawing/2010/main"/>
            </a:ext>
          </a:extLst>
        </p:spPr>
      </p:pic>
      <p:sp>
        <p:nvSpPr>
          <p:cNvPr id="6" name="Rectángulo 5"/>
          <p:cNvSpPr/>
          <p:nvPr/>
        </p:nvSpPr>
        <p:spPr>
          <a:xfrm>
            <a:off x="7868194" y="492338"/>
            <a:ext cx="3470366" cy="2895408"/>
          </a:xfrm>
          <a:prstGeom prst="rect">
            <a:avLst/>
          </a:prstGeom>
        </p:spPr>
        <p:txBody>
          <a:bodyPr wrap="square">
            <a:spAutoFit/>
          </a:bodyPr>
          <a:lstStyle/>
          <a:p>
            <a:pPr>
              <a:lnSpc>
                <a:spcPct val="107000"/>
              </a:lnSpc>
              <a:spcAft>
                <a:spcPts val="800"/>
              </a:spcAft>
            </a:pPr>
            <a:r>
              <a:rPr lang="es-ES" dirty="0">
                <a:latin typeface="Calibri" panose="020F0502020204030204" pitchFamily="34" charset="0"/>
                <a:ea typeface="Calibri" panose="020F0502020204030204" pitchFamily="34" charset="0"/>
                <a:cs typeface="Times New Roman" panose="02020603050405020304" pitchFamily="18" charset="0"/>
              </a:rPr>
              <a:t> </a:t>
            </a:r>
          </a:p>
          <a:p>
            <a:pPr>
              <a:lnSpc>
                <a:spcPct val="107000"/>
              </a:lnSpc>
              <a:spcAft>
                <a:spcPts val="800"/>
              </a:spcAft>
            </a:pPr>
            <a:r>
              <a:rPr lang="es-ES" sz="1600" dirty="0">
                <a:latin typeface="Arial" panose="020B0604020202020204" pitchFamily="34" charset="0"/>
                <a:ea typeface="Calibri" panose="020F0502020204030204" pitchFamily="34" charset="0"/>
                <a:cs typeface="Arial" panose="020B0604020202020204" pitchFamily="34" charset="0"/>
              </a:rPr>
              <a:t>EN UNA BOTELLA COLOCAMOS 20 GRAMOS BICARBONATO DE SODIO, AGREGAR 200ML DE VINAGRE, TAPAR LA BOTELLA, Y POR MEDIO DE UNA MAGUERA COLOCADA EN LA TAPA INTRODUCIMOS LA MAGUERA EN LA MUESTRA DEL COMPUESTO BASICO </a:t>
            </a:r>
            <a:r>
              <a:rPr lang="es-ES" dirty="0">
                <a:latin typeface="Calibri" panose="020F0502020204030204" pitchFamily="34" charset="0"/>
                <a:ea typeface="Calibri" panose="020F0502020204030204" pitchFamily="34" charset="0"/>
                <a:cs typeface="Times New Roman" panose="02020603050405020304" pitchFamily="18" charset="0"/>
              </a:rPr>
              <a:t>.</a:t>
            </a:r>
          </a:p>
        </p:txBody>
      </p:sp>
      <p:pic>
        <p:nvPicPr>
          <p:cNvPr id="7" name="Imagen 6"/>
          <p:cNvPicPr/>
          <p:nvPr/>
        </p:nvPicPr>
        <p:blipFill rotWithShape="1">
          <a:blip r:embed="rId6"/>
          <a:srcRect l="24680" t="20240" r="56410" b="23889"/>
          <a:stretch/>
        </p:blipFill>
        <p:spPr bwMode="auto">
          <a:xfrm>
            <a:off x="1636536" y="3801835"/>
            <a:ext cx="1472423" cy="2102576"/>
          </a:xfrm>
          <a:prstGeom prst="rect">
            <a:avLst/>
          </a:prstGeom>
          <a:ln>
            <a:noFill/>
          </a:ln>
          <a:extLst>
            <a:ext uri="{53640926-AAD7-44D8-BBD7-CCE9431645EC}">
              <a14:shadowObscured xmlns:a14="http://schemas.microsoft.com/office/drawing/2010/main"/>
            </a:ext>
          </a:extLst>
        </p:spPr>
      </p:pic>
      <p:pic>
        <p:nvPicPr>
          <p:cNvPr id="8" name="Imagen 7"/>
          <p:cNvPicPr/>
          <p:nvPr/>
        </p:nvPicPr>
        <p:blipFill rotWithShape="1">
          <a:blip r:embed="rId7"/>
          <a:srcRect l="24680" t="32782" r="56570" b="28164"/>
          <a:stretch/>
        </p:blipFill>
        <p:spPr bwMode="auto">
          <a:xfrm>
            <a:off x="3262449" y="3801835"/>
            <a:ext cx="1714500" cy="2013759"/>
          </a:xfrm>
          <a:prstGeom prst="rect">
            <a:avLst/>
          </a:prstGeom>
          <a:ln>
            <a:noFill/>
          </a:ln>
          <a:extLst>
            <a:ext uri="{53640926-AAD7-44D8-BBD7-CCE9431645EC}">
              <a14:shadowObscured xmlns:a14="http://schemas.microsoft.com/office/drawing/2010/main"/>
            </a:ext>
          </a:extLst>
        </p:spPr>
      </p:pic>
      <p:sp>
        <p:nvSpPr>
          <p:cNvPr id="9" name="Rectángulo 8"/>
          <p:cNvSpPr/>
          <p:nvPr/>
        </p:nvSpPr>
        <p:spPr>
          <a:xfrm>
            <a:off x="5397548" y="3854965"/>
            <a:ext cx="6096000" cy="2020040"/>
          </a:xfrm>
          <a:prstGeom prst="rect">
            <a:avLst/>
          </a:prstGeom>
        </p:spPr>
        <p:txBody>
          <a:bodyPr>
            <a:spAutoFit/>
          </a:bodyPr>
          <a:lstStyle/>
          <a:p>
            <a:pPr>
              <a:lnSpc>
                <a:spcPct val="107000"/>
              </a:lnSpc>
              <a:spcAft>
                <a:spcPts val="800"/>
              </a:spcAft>
            </a:pPr>
            <a:r>
              <a:rPr lang="es-ES" sz="1600" dirty="0">
                <a:latin typeface="Arial" panose="020B0604020202020204" pitchFamily="34" charset="0"/>
                <a:ea typeface="Calibri" panose="020F0502020204030204" pitchFamily="34" charset="0"/>
                <a:cs typeface="Arial" panose="020B0604020202020204" pitchFamily="34" charset="0"/>
              </a:rPr>
              <a:t>OBSERVAMOS UNA REACCION DEL VINAGRE CON EL BICARBONATO ,AL REACCIONAR EL PRODUCTO DE ESTA REACCION CON EL COMPUESTO BASICO DE COLOR FUSCIA OBTENEMOS  UNA MEZCLA INCOLORA ESTO QUIERE DECIR QUE ESTA EN UN MEDIO ACIDO. </a:t>
            </a:r>
          </a:p>
          <a:p>
            <a:pPr>
              <a:lnSpc>
                <a:spcPct val="107000"/>
              </a:lnSpc>
              <a:spcAft>
                <a:spcPts val="800"/>
              </a:spcAft>
            </a:pPr>
            <a:r>
              <a:rPr lang="es-ES" sz="1600" dirty="0">
                <a:latin typeface="Arial" panose="020B0604020202020204" pitchFamily="34" charset="0"/>
                <a:ea typeface="Calibri" panose="020F0502020204030204" pitchFamily="34" charset="0"/>
                <a:cs typeface="Arial" panose="020B0604020202020204" pitchFamily="34" charset="0"/>
              </a:rPr>
              <a:t>EL FENOLFTALEINA NOS AYUDA PARA VER SI UNA SUSTANCIA ES ACIDA O BASICA.</a:t>
            </a:r>
          </a:p>
        </p:txBody>
      </p:sp>
    </p:spTree>
    <p:extLst>
      <p:ext uri="{BB962C8B-B14F-4D97-AF65-F5344CB8AC3E}">
        <p14:creationId xmlns:p14="http://schemas.microsoft.com/office/powerpoint/2010/main" val="32233739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7C27203-4A1B-5B63-800F-EFD3A29A8B8C}"/>
              </a:ext>
            </a:extLst>
          </p:cNvPr>
          <p:cNvSpPr>
            <a:spLocks noGrp="1"/>
          </p:cNvSpPr>
          <p:nvPr>
            <p:ph type="title"/>
          </p:nvPr>
        </p:nvSpPr>
        <p:spPr>
          <a:xfrm>
            <a:off x="1040349" y="1909984"/>
            <a:ext cx="9799101" cy="2090515"/>
          </a:xfrm>
        </p:spPr>
        <p:txBody>
          <a:bodyPr>
            <a:normAutofit/>
          </a:bodyPr>
          <a:lstStyle/>
          <a:p>
            <a:r>
              <a:rPr lang="es-GT" sz="8800" dirty="0"/>
              <a:t>Dulce .....</a:t>
            </a:r>
          </a:p>
        </p:txBody>
      </p:sp>
    </p:spTree>
    <p:extLst>
      <p:ext uri="{BB962C8B-B14F-4D97-AF65-F5344CB8AC3E}">
        <p14:creationId xmlns:p14="http://schemas.microsoft.com/office/powerpoint/2010/main" val="15085820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4F77C5C-B1CE-9F56-54C8-2667708A91A3}"/>
              </a:ext>
            </a:extLst>
          </p:cNvPr>
          <p:cNvSpPr>
            <a:spLocks noGrp="1"/>
          </p:cNvSpPr>
          <p:nvPr>
            <p:ph type="ctrTitle"/>
          </p:nvPr>
        </p:nvSpPr>
        <p:spPr>
          <a:xfrm>
            <a:off x="3487841" y="510266"/>
            <a:ext cx="5216317" cy="1411329"/>
          </a:xfrm>
        </p:spPr>
        <p:txBody>
          <a:bodyPr/>
          <a:lstStyle/>
          <a:p>
            <a:r>
              <a:rPr lang="es-MX" sz="48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CONCLUSIONES</a:t>
            </a:r>
            <a:endParaRPr lang="es-GT" sz="48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3" name="Subtítulo 2">
            <a:extLst>
              <a:ext uri="{FF2B5EF4-FFF2-40B4-BE49-F238E27FC236}">
                <a16:creationId xmlns:a16="http://schemas.microsoft.com/office/drawing/2014/main" id="{A6E5DA2F-CD70-6F55-5466-7B862ABC2E50}"/>
              </a:ext>
            </a:extLst>
          </p:cNvPr>
          <p:cNvSpPr>
            <a:spLocks noGrp="1"/>
          </p:cNvSpPr>
          <p:nvPr>
            <p:ph type="subTitle" idx="1"/>
          </p:nvPr>
        </p:nvSpPr>
        <p:spPr>
          <a:xfrm>
            <a:off x="2390430" y="2302717"/>
            <a:ext cx="8915399" cy="4204100"/>
          </a:xfrm>
        </p:spPr>
        <p:txBody>
          <a:bodyPr>
            <a:normAutofit/>
          </a:bodyPr>
          <a:lstStyle/>
          <a:p>
            <a:pPr marL="400050" indent="-400050" algn="just">
              <a:buFont typeface="+mj-lt"/>
              <a:buAutoNum type="romanLcPeriod"/>
            </a:pPr>
            <a:endParaRPr lang="es-MX" b="0" i="0" dirty="0">
              <a:solidFill>
                <a:srgbClr val="000000"/>
              </a:solidFill>
              <a:effectLst/>
              <a:latin typeface="Times New Roman" panose="02020603050405020304" pitchFamily="18" charset="0"/>
              <a:cs typeface="Times New Roman" panose="02020603050405020304" pitchFamily="18" charset="0"/>
            </a:endParaRPr>
          </a:p>
          <a:p>
            <a:pPr marL="400050" indent="-400050" algn="just">
              <a:buFont typeface="+mj-lt"/>
              <a:buAutoNum type="romanLcPeriod"/>
            </a:pPr>
            <a:endParaRPr lang="es-MX" dirty="0">
              <a:solidFill>
                <a:srgbClr val="000000"/>
              </a:solidFill>
              <a:latin typeface="Times New Roman" panose="02020603050405020304" pitchFamily="18" charset="0"/>
              <a:cs typeface="Times New Roman" panose="02020603050405020304" pitchFamily="18" charset="0"/>
            </a:endParaRPr>
          </a:p>
          <a:p>
            <a:pPr marL="342900" indent="-342900" algn="just">
              <a:lnSpc>
                <a:spcPct val="80000"/>
              </a:lnSpc>
              <a:buFont typeface="Wingdings 3" charset="2"/>
              <a:buChar char=""/>
            </a:pPr>
            <a:r>
              <a:rPr lang="es-MX" sz="2000" dirty="0">
                <a:solidFill>
                  <a:schemeClr val="tx1">
                    <a:lumMod val="75000"/>
                    <a:lumOff val="25000"/>
                  </a:schemeClr>
                </a:solidFill>
                <a:latin typeface="Times New Roman" panose="02020603050405020304" pitchFamily="18" charset="0"/>
                <a:cs typeface="Times New Roman" panose="02020603050405020304" pitchFamily="18" charset="0"/>
              </a:rPr>
              <a:t>Los indicadores ácido-base cambian de color al hacer contacto con un ácido o con una base.</a:t>
            </a:r>
          </a:p>
          <a:p>
            <a:pPr marL="342900" indent="-342900" algn="just">
              <a:lnSpc>
                <a:spcPct val="80000"/>
              </a:lnSpc>
              <a:buFont typeface="Wingdings 3" charset="2"/>
              <a:buChar char=""/>
            </a:pPr>
            <a:r>
              <a:rPr lang="es-MX" sz="2000" dirty="0">
                <a:solidFill>
                  <a:schemeClr val="tx1">
                    <a:lumMod val="75000"/>
                    <a:lumOff val="25000"/>
                  </a:schemeClr>
                </a:solidFill>
                <a:latin typeface="Times New Roman" panose="02020603050405020304" pitchFamily="18" charset="0"/>
                <a:cs typeface="Times New Roman" panose="02020603050405020304" pitchFamily="18" charset="0"/>
              </a:rPr>
              <a:t>Los indicadores ácido-base pierden o ganan los protones (H*)</a:t>
            </a:r>
          </a:p>
          <a:p>
            <a:pPr marL="342900" indent="-342900" algn="just">
              <a:lnSpc>
                <a:spcPct val="80000"/>
              </a:lnSpc>
              <a:buFont typeface="Wingdings 3" charset="2"/>
              <a:buChar char=""/>
            </a:pPr>
            <a:r>
              <a:rPr lang="es-MX" sz="2000" dirty="0">
                <a:solidFill>
                  <a:schemeClr val="tx1">
                    <a:lumMod val="75000"/>
                    <a:lumOff val="25000"/>
                  </a:schemeClr>
                </a:solidFill>
                <a:latin typeface="Times New Roman" panose="02020603050405020304" pitchFamily="18" charset="0"/>
                <a:cs typeface="Times New Roman" panose="02020603050405020304" pitchFamily="18" charset="0"/>
              </a:rPr>
              <a:t>Los cationes o aniones que se forman con los indicadores ácido-base generan colore distintos.</a:t>
            </a:r>
          </a:p>
          <a:p>
            <a:pPr marL="342900" indent="-342900" algn="just">
              <a:lnSpc>
                <a:spcPct val="80000"/>
              </a:lnSpc>
              <a:buFont typeface="Wingdings 3" charset="2"/>
              <a:buChar char=""/>
            </a:pPr>
            <a:r>
              <a:rPr lang="es-MX" sz="2000" dirty="0">
                <a:solidFill>
                  <a:schemeClr val="tx1">
                    <a:lumMod val="75000"/>
                    <a:lumOff val="25000"/>
                  </a:schemeClr>
                </a:solidFill>
                <a:latin typeface="Times New Roman" panose="02020603050405020304" pitchFamily="18" charset="0"/>
                <a:cs typeface="Times New Roman" panose="02020603050405020304" pitchFamily="18" charset="0"/>
              </a:rPr>
              <a:t>Los indicadores ácido-base sirven para identificar si una sustancia es ácida o básica.</a:t>
            </a:r>
            <a:endParaRPr lang="es-MX" sz="1700"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733236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23F9B6-46E1-5EEA-A1CA-22F95414BAC0}"/>
              </a:ext>
            </a:extLst>
          </p:cNvPr>
          <p:cNvSpPr>
            <a:spLocks noGrp="1"/>
          </p:cNvSpPr>
          <p:nvPr>
            <p:ph type="title"/>
          </p:nvPr>
        </p:nvSpPr>
        <p:spPr/>
        <p:txBody>
          <a:bodyPr>
            <a:normAutofit/>
          </a:bodyPr>
          <a:lstStyle/>
          <a:p>
            <a:pPr algn="ctr"/>
            <a:r>
              <a:rPr lang="es-GT" sz="4800" b="1" dirty="0"/>
              <a:t>Introducción</a:t>
            </a:r>
          </a:p>
        </p:txBody>
      </p:sp>
      <p:sp>
        <p:nvSpPr>
          <p:cNvPr id="3" name="Marcador de contenido 2">
            <a:extLst>
              <a:ext uri="{FF2B5EF4-FFF2-40B4-BE49-F238E27FC236}">
                <a16:creationId xmlns:a16="http://schemas.microsoft.com/office/drawing/2014/main" id="{161CD695-9896-FE7D-9F1D-9D6E4F68A145}"/>
              </a:ext>
            </a:extLst>
          </p:cNvPr>
          <p:cNvSpPr>
            <a:spLocks noGrp="1"/>
          </p:cNvSpPr>
          <p:nvPr>
            <p:ph idx="1"/>
          </p:nvPr>
        </p:nvSpPr>
        <p:spPr/>
        <p:txBody>
          <a:bodyPr/>
          <a:lstStyle/>
          <a:p>
            <a:pPr algn="l"/>
            <a:r>
              <a:rPr lang="es-MX" dirty="0"/>
              <a:t>Los indicadores se utilizan a menudo en titulaciones, que son procedimientos químicos para determinar la cantidad de una sustancia presente en una muestra. Los indicadores se añaden a la muestra y se observa un cambio de color cuando se alcanza el punto final de la reacción.</a:t>
            </a:r>
          </a:p>
          <a:p>
            <a:pPr algn="l"/>
            <a:r>
              <a:rPr lang="es-MX" dirty="0"/>
              <a:t>Algunos ejemplos de indicadores comunes incluyen la fenolftaleína, que se vuelve rosa en presencia de una solución básica, y el tornasol, que cambia de azul a rojo en presencia de un ácido. Los indicadores también se utilizan en pruebas de laboratorio para determinar la presencia o ausencia de ciertas sustancias en una muestra.</a:t>
            </a:r>
          </a:p>
          <a:p>
            <a:endParaRPr lang="es-GT" dirty="0"/>
          </a:p>
        </p:txBody>
      </p:sp>
    </p:spTree>
    <p:extLst>
      <p:ext uri="{BB962C8B-B14F-4D97-AF65-F5344CB8AC3E}">
        <p14:creationId xmlns:p14="http://schemas.microsoft.com/office/powerpoint/2010/main" val="6059270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0252F6F-C6C2-4714-A734-066B3D7C85A4}"/>
              </a:ext>
            </a:extLst>
          </p:cNvPr>
          <p:cNvSpPr>
            <a:spLocks noGrp="1"/>
          </p:cNvSpPr>
          <p:nvPr>
            <p:ph type="ctrTitle"/>
          </p:nvPr>
        </p:nvSpPr>
        <p:spPr>
          <a:xfrm>
            <a:off x="1951904" y="445654"/>
            <a:ext cx="8915399" cy="1004455"/>
          </a:xfrm>
        </p:spPr>
        <p:txBody>
          <a:bodyPr/>
          <a:lstStyle/>
          <a:p>
            <a:pPr algn="ctr"/>
            <a:r>
              <a:rPr lang="en-US" dirty="0" err="1"/>
              <a:t>Objetivos</a:t>
            </a:r>
            <a:r>
              <a:rPr lang="en-US" dirty="0"/>
              <a:t> </a:t>
            </a:r>
            <a:endParaRPr lang="es-GT" dirty="0"/>
          </a:p>
        </p:txBody>
      </p:sp>
      <p:sp>
        <p:nvSpPr>
          <p:cNvPr id="3" name="Subtítulo 2">
            <a:extLst>
              <a:ext uri="{FF2B5EF4-FFF2-40B4-BE49-F238E27FC236}">
                <a16:creationId xmlns:a16="http://schemas.microsoft.com/office/drawing/2014/main" id="{BF442845-5018-4209-BF9A-B6D4C4A5937B}"/>
              </a:ext>
            </a:extLst>
          </p:cNvPr>
          <p:cNvSpPr>
            <a:spLocks noGrp="1"/>
          </p:cNvSpPr>
          <p:nvPr>
            <p:ph type="subTitle" idx="1"/>
          </p:nvPr>
        </p:nvSpPr>
        <p:spPr>
          <a:xfrm>
            <a:off x="1747093" y="1552701"/>
            <a:ext cx="8915399" cy="3405192"/>
          </a:xfrm>
        </p:spPr>
        <p:txBody>
          <a:bodyPr>
            <a:normAutofit/>
          </a:bodyPr>
          <a:lstStyle/>
          <a:p>
            <a:pPr algn="l"/>
            <a:endParaRPr lang="es-ES" dirty="0"/>
          </a:p>
          <a:p>
            <a:pPr marL="285750" indent="-285750">
              <a:buFont typeface="Arial" panose="020B0604020202020204" pitchFamily="34" charset="0"/>
              <a:buChar char="•"/>
            </a:pPr>
            <a:r>
              <a:rPr lang="es-ES" dirty="0"/>
              <a:t>Identificar el cambio de color que ocurre en una solución al agregar diferentes indicadores químicos</a:t>
            </a:r>
          </a:p>
          <a:p>
            <a:pPr marL="285750" indent="-285750">
              <a:buFont typeface="Arial" panose="020B0604020202020204" pitchFamily="34" charset="0"/>
              <a:buChar char="•"/>
            </a:pPr>
            <a:r>
              <a:rPr lang="es-ES" dirty="0"/>
              <a:t>Investigar el efecto de la concentración en los indicadores químicos: Los estudiantes pueden comparar la intensidad del cambio de color en una solución al agregar diferentes concentraciones de un indicador químico específico</a:t>
            </a:r>
          </a:p>
          <a:p>
            <a:pPr marL="285750" indent="-285750">
              <a:buFont typeface="Arial" panose="020B0604020202020204" pitchFamily="34" charset="0"/>
              <a:buChar char="•"/>
            </a:pPr>
            <a:r>
              <a:rPr lang="es-ES" dirty="0"/>
              <a:t>Determinar el pH de diferentes soluciones utilizando indicadores químicos</a:t>
            </a:r>
            <a:endParaRPr lang="es-GT" dirty="0"/>
          </a:p>
        </p:txBody>
      </p:sp>
    </p:spTree>
    <p:extLst>
      <p:ext uri="{BB962C8B-B14F-4D97-AF65-F5344CB8AC3E}">
        <p14:creationId xmlns:p14="http://schemas.microsoft.com/office/powerpoint/2010/main" val="17049793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35624F6-0EB2-4959-BBBA-0AD98A0FB3E2}"/>
              </a:ext>
            </a:extLst>
          </p:cNvPr>
          <p:cNvSpPr>
            <a:spLocks noGrp="1"/>
          </p:cNvSpPr>
          <p:nvPr>
            <p:ph type="title"/>
          </p:nvPr>
        </p:nvSpPr>
        <p:spPr>
          <a:xfrm>
            <a:off x="1309409" y="573776"/>
            <a:ext cx="8911687" cy="1280890"/>
          </a:xfrm>
        </p:spPr>
        <p:txBody>
          <a:bodyPr/>
          <a:lstStyle/>
          <a:p>
            <a:pPr algn="ctr"/>
            <a:r>
              <a:rPr lang="en-US" dirty="0" err="1"/>
              <a:t>Análisis</a:t>
            </a:r>
            <a:r>
              <a:rPr lang="en-US" dirty="0"/>
              <a:t> de </a:t>
            </a:r>
            <a:r>
              <a:rPr lang="en-US" dirty="0" err="1"/>
              <a:t>Resultados</a:t>
            </a:r>
            <a:r>
              <a:rPr lang="en-US" dirty="0"/>
              <a:t> </a:t>
            </a:r>
            <a:endParaRPr lang="es-GT" dirty="0"/>
          </a:p>
        </p:txBody>
      </p:sp>
      <p:sp>
        <p:nvSpPr>
          <p:cNvPr id="3" name="Marcador de contenido 2">
            <a:extLst>
              <a:ext uri="{FF2B5EF4-FFF2-40B4-BE49-F238E27FC236}">
                <a16:creationId xmlns:a16="http://schemas.microsoft.com/office/drawing/2014/main" id="{BADA9F40-94BC-4800-8B39-DA3D784B0283}"/>
              </a:ext>
            </a:extLst>
          </p:cNvPr>
          <p:cNvSpPr>
            <a:spLocks noGrp="1"/>
          </p:cNvSpPr>
          <p:nvPr>
            <p:ph idx="1"/>
          </p:nvPr>
        </p:nvSpPr>
        <p:spPr>
          <a:xfrm>
            <a:off x="1473476" y="1990987"/>
            <a:ext cx="8915400" cy="3777622"/>
          </a:xfrm>
        </p:spPr>
        <p:txBody>
          <a:bodyPr/>
          <a:lstStyle/>
          <a:p>
            <a:r>
              <a:rPr lang="es-ES" dirty="0"/>
              <a:t>En este experimento, se puede analizar el cambio de color observado en </a:t>
            </a:r>
            <a:r>
              <a:rPr lang="es-ES" dirty="0" err="1"/>
              <a:t>cel</a:t>
            </a:r>
            <a:r>
              <a:rPr lang="es-ES" dirty="0"/>
              <a:t> tubo de ensayo para determinar el pH de la solución. El cambio de color se debe comparar con la tabla de colores de cada indicador químico para estimar el pH de la solución. Por ejemplo, si el tubo con solución de pH 2 cambia a un color rosado después de agregar fenolftaleína, esto indica que el pH de la solución es mayor que el punto de cambio de color de la fenolftaleína, que es alrededor de pH 8.2. Por lo tanto, se puede estimar que el pH de la solución es mayor que 8.2 pero menor que 10.0.</a:t>
            </a:r>
            <a:endParaRPr lang="es-GT" dirty="0"/>
          </a:p>
        </p:txBody>
      </p:sp>
    </p:spTree>
    <p:extLst>
      <p:ext uri="{BB962C8B-B14F-4D97-AF65-F5344CB8AC3E}">
        <p14:creationId xmlns:p14="http://schemas.microsoft.com/office/powerpoint/2010/main" val="37075456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es-GT" dirty="0">
                <a:latin typeface="Arial" panose="020B0604020202020204" pitchFamily="34" charset="0"/>
                <a:cs typeface="Arial" panose="020B0604020202020204" pitchFamily="34" charset="0"/>
              </a:rPr>
              <a:t>Marco teórico</a:t>
            </a:r>
          </a:p>
        </p:txBody>
      </p:sp>
      <p:sp>
        <p:nvSpPr>
          <p:cNvPr id="5" name="Marcador de contenido 4"/>
          <p:cNvSpPr>
            <a:spLocks noGrp="1"/>
          </p:cNvSpPr>
          <p:nvPr>
            <p:ph idx="1"/>
          </p:nvPr>
        </p:nvSpPr>
        <p:spPr>
          <a:xfrm>
            <a:off x="2021983" y="1905000"/>
            <a:ext cx="9482629" cy="4006222"/>
          </a:xfrm>
        </p:spPr>
        <p:txBody>
          <a:bodyPr>
            <a:normAutofit fontScale="70000" lnSpcReduction="20000"/>
          </a:bodyPr>
          <a:lstStyle/>
          <a:p>
            <a:r>
              <a:rPr lang="es-GT" sz="2900" b="1" dirty="0">
                <a:latin typeface="Arial" panose="020B0604020202020204" pitchFamily="34" charset="0"/>
                <a:cs typeface="Arial" panose="020B0604020202020204" pitchFamily="34" charset="0"/>
              </a:rPr>
              <a:t>Definición de pH </a:t>
            </a:r>
          </a:p>
          <a:p>
            <a:pPr marL="0" indent="0">
              <a:buNone/>
            </a:pPr>
            <a:r>
              <a:rPr lang="es-GT" sz="2600" dirty="0">
                <a:latin typeface="Arial" panose="020B0604020202020204" pitchFamily="34" charset="0"/>
                <a:cs typeface="Arial" panose="020B0604020202020204" pitchFamily="34" charset="0"/>
              </a:rPr>
              <a:t>Como indica la definición, el pH es un logaritmo negativo de la concentración de iones de hidrógeno . En este caso, calculamos ese valor usando algo que se llama concentración molar. Todos los compuestos químicos se pueden clasificar en función del pH en aquellos con reacción ácida, básica o inerte (así, la reacción está determinada por la concentración de iones de hidrógeno).</a:t>
            </a:r>
          </a:p>
          <a:p>
            <a:endParaRPr lang="es-GT" sz="2900" b="1" dirty="0">
              <a:latin typeface="Arial" panose="020B0604020202020204" pitchFamily="34" charset="0"/>
              <a:cs typeface="Arial" panose="020B0604020202020204" pitchFamily="34" charset="0"/>
            </a:endParaRPr>
          </a:p>
          <a:p>
            <a:r>
              <a:rPr lang="es-GT" sz="2900" b="1" dirty="0">
                <a:latin typeface="Arial" panose="020B0604020202020204" pitchFamily="34" charset="0"/>
                <a:cs typeface="Arial" panose="020B0604020202020204" pitchFamily="34" charset="0"/>
              </a:rPr>
              <a:t>Indicadores acido-basa </a:t>
            </a:r>
          </a:p>
          <a:p>
            <a:pPr marL="0" indent="0">
              <a:buNone/>
            </a:pPr>
            <a:r>
              <a:rPr lang="es-GT" sz="2600" dirty="0">
                <a:latin typeface="Arial" panose="020B0604020202020204" pitchFamily="34" charset="0"/>
                <a:cs typeface="Arial" panose="020B0604020202020204" pitchFamily="34" charset="0"/>
              </a:rPr>
              <a:t>Si conocemos el valor de pH, podemos establecer la reacción de una solución dada. La gran mayoría de los procesos químicos se llevan a cabo en un medio acuático. Los compuestos consecutivos cambian su valor de pH a medida que se descomponen en iones. Para determinar ese valor solemos utilizar medidores de pH, pero en la práctica los indicadores ácido-base siguen jugando un gran papel. Nos permiten determinar la reacción de la solución mediante inspección visual. Entonces, aprendamos más sobre ellos</a:t>
            </a:r>
            <a:r>
              <a:rPr lang="es-GT" sz="24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219583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1416676" y="1886936"/>
            <a:ext cx="9740206" cy="4971064"/>
          </a:xfrm>
        </p:spPr>
        <p:txBody>
          <a:bodyPr>
            <a:normAutofit/>
          </a:bodyPr>
          <a:lstStyle/>
          <a:p>
            <a:r>
              <a:rPr lang="es-GT" sz="2000" dirty="0">
                <a:latin typeface="Arial" panose="020B0604020202020204" pitchFamily="34" charset="0"/>
                <a:cs typeface="Arial" panose="020B0604020202020204" pitchFamily="34" charset="0"/>
              </a:rPr>
              <a:t>Son sustancias químicas específicas que adquieren un determinado color según el entorno. Su rasgo característico es que su color es constante en una solución que tiene una reacción específica; por ejemplo, el naranja de metilo es rojo en una solución muy ácida. En los laboratorios, podemos ver con mayor frecuencia indicadores que son ácidos o bases orgánicos débiles (indicadores ácido-base). La variabilidad de su color dependiendo de la reacción se debe a que las soluciones también establecen el equilibrio entre la forma no disociada (color A) y disociada (color B) del compuesto. Según el lado hacia el que se desplaza el equilibrio químico (es decir, según el contenido de iones de hidrógeno), prevalece una forma particular, que tiene un color específico.</a:t>
            </a:r>
          </a:p>
        </p:txBody>
      </p:sp>
    </p:spTree>
    <p:extLst>
      <p:ext uri="{BB962C8B-B14F-4D97-AF65-F5344CB8AC3E}">
        <p14:creationId xmlns:p14="http://schemas.microsoft.com/office/powerpoint/2010/main" val="7607326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1661933" y="1734355"/>
            <a:ext cx="8915400" cy="4086896"/>
          </a:xfrm>
        </p:spPr>
        <p:txBody>
          <a:bodyPr>
            <a:noAutofit/>
          </a:bodyPr>
          <a:lstStyle/>
          <a:p>
            <a:r>
              <a:rPr lang="es-GT" sz="2000" dirty="0">
                <a:latin typeface="Arial" panose="020B0604020202020204" pitchFamily="34" charset="0"/>
                <a:cs typeface="Arial" panose="020B0604020202020204" pitchFamily="34" charset="0"/>
              </a:rPr>
              <a:t>Los indicadores ácido-base se utilizan a menudo en los laboratorios. Sin embargo, se caracterizan porque cambian de color dentro de ciertos rangos de valores de pH, lo que puede dificultar la determinación de un valor de pH aproximado de una solución con una composición desconocida. Una solución especialmente eficaz son los papeles indicadores . Al mezclar indicadores apropiados, obtenemos indicadores universales, que luego se aplican en tiras de papel de filtro simple. Una vez seco, el papel resultante es nuestro papel indicador universal. La determinación del valor de pH con papeles indicadores universales consiste en sumergirlos en la solución de prueba. Los papeles normalmente vienen con una escala de color apropiada. Comparamos el color del papel indicador universal con el color de la escala, y de esta manera determinamos el valor de pH aproximado.</a:t>
            </a:r>
          </a:p>
        </p:txBody>
      </p:sp>
    </p:spTree>
    <p:extLst>
      <p:ext uri="{BB962C8B-B14F-4D97-AF65-F5344CB8AC3E}">
        <p14:creationId xmlns:p14="http://schemas.microsoft.com/office/powerpoint/2010/main" val="26770779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08625A2-96B3-EF6C-FEC2-6CD5FB3B05AE}"/>
              </a:ext>
            </a:extLst>
          </p:cNvPr>
          <p:cNvSpPr>
            <a:spLocks noGrp="1"/>
          </p:cNvSpPr>
          <p:nvPr>
            <p:ph type="title"/>
          </p:nvPr>
        </p:nvSpPr>
        <p:spPr/>
        <p:txBody>
          <a:bodyPr>
            <a:normAutofit/>
          </a:bodyPr>
          <a:lstStyle/>
          <a:p>
            <a:pPr algn="ctr"/>
            <a:r>
              <a:rPr lang="es-MX" sz="48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APARTATOS Y REACTIVOS</a:t>
            </a:r>
            <a:endParaRPr lang="es-GT" sz="48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3" name="Marcador de contenido 2">
            <a:extLst>
              <a:ext uri="{FF2B5EF4-FFF2-40B4-BE49-F238E27FC236}">
                <a16:creationId xmlns:a16="http://schemas.microsoft.com/office/drawing/2014/main" id="{B927E776-1C1A-D90B-6C6F-27A8E0D881C5}"/>
              </a:ext>
            </a:extLst>
          </p:cNvPr>
          <p:cNvSpPr>
            <a:spLocks noGrp="1"/>
          </p:cNvSpPr>
          <p:nvPr>
            <p:ph idx="1"/>
          </p:nvPr>
        </p:nvSpPr>
        <p:spPr>
          <a:xfrm>
            <a:off x="2589212" y="1497496"/>
            <a:ext cx="8915400" cy="5022574"/>
          </a:xfrm>
        </p:spPr>
        <p:txBody>
          <a:bodyPr>
            <a:normAutofit fontScale="92500" lnSpcReduction="20000"/>
          </a:bodyPr>
          <a:lstStyle/>
          <a:p>
            <a:r>
              <a:rPr lang="es-MX" b="1" u="sng" dirty="0">
                <a:latin typeface="Times New Roman" panose="02020603050405020304" pitchFamily="18" charset="0"/>
                <a:cs typeface="Times New Roman" panose="02020603050405020304" pitchFamily="18" charset="0"/>
              </a:rPr>
              <a:t>APARATOS:</a:t>
            </a:r>
          </a:p>
          <a:p>
            <a:r>
              <a:rPr lang="es-MX" dirty="0">
                <a:latin typeface="Times New Roman" panose="02020603050405020304" pitchFamily="18" charset="0"/>
                <a:cs typeface="Times New Roman" panose="02020603050405020304" pitchFamily="18" charset="0"/>
              </a:rPr>
              <a:t>Video ( </a:t>
            </a:r>
            <a:r>
              <a:rPr lang="es-MX" dirty="0">
                <a:latin typeface="Times New Roman" panose="02020603050405020304" pitchFamily="18" charset="0"/>
                <a:cs typeface="Times New Roman" panose="02020603050405020304" pitchFamily="18" charset="0"/>
                <a:hlinkClick r:id="rId2"/>
              </a:rPr>
              <a:t>https://www.youtube.com/watch?v=NHqCiQfzbxM</a:t>
            </a:r>
            <a:r>
              <a:rPr lang="es-MX" dirty="0">
                <a:latin typeface="Times New Roman" panose="02020603050405020304" pitchFamily="18" charset="0"/>
                <a:cs typeface="Times New Roman" panose="02020603050405020304" pitchFamily="18" charset="0"/>
              </a:rPr>
              <a:t> )</a:t>
            </a:r>
          </a:p>
          <a:p>
            <a:r>
              <a:rPr lang="es-MX" dirty="0">
                <a:latin typeface="Times New Roman" panose="02020603050405020304" pitchFamily="18" charset="0"/>
                <a:cs typeface="Times New Roman" panose="02020603050405020304" pitchFamily="18" charset="0"/>
              </a:rPr>
              <a:t>Tubo de ensayo</a:t>
            </a:r>
          </a:p>
          <a:p>
            <a:r>
              <a:rPr lang="es-MX" dirty="0">
                <a:latin typeface="Times New Roman" panose="02020603050405020304" pitchFamily="18" charset="0"/>
                <a:cs typeface="Times New Roman" panose="02020603050405020304" pitchFamily="18" charset="0"/>
              </a:rPr>
              <a:t>Balón de Destilación o Matraz de Destilación</a:t>
            </a:r>
          </a:p>
          <a:p>
            <a:r>
              <a:rPr lang="es-MX" dirty="0">
                <a:latin typeface="Times New Roman" panose="02020603050405020304" pitchFamily="18" charset="0"/>
                <a:cs typeface="Times New Roman" panose="02020603050405020304" pitchFamily="18" charset="0"/>
              </a:rPr>
              <a:t>Pipeta</a:t>
            </a:r>
            <a:endParaRPr lang="es-GT" dirty="0">
              <a:latin typeface="Times New Roman" panose="02020603050405020304" pitchFamily="18" charset="0"/>
              <a:cs typeface="Times New Roman" panose="02020603050405020304" pitchFamily="18" charset="0"/>
            </a:endParaRPr>
          </a:p>
          <a:p>
            <a:r>
              <a:rPr lang="es-GT" b="1" u="sng" dirty="0">
                <a:latin typeface="Times New Roman" panose="02020603050405020304" pitchFamily="18" charset="0"/>
                <a:cs typeface="Times New Roman" panose="02020603050405020304" pitchFamily="18" charset="0"/>
              </a:rPr>
              <a:t>REACTIVOS:</a:t>
            </a:r>
            <a:endParaRPr lang="es-MX" b="1" u="sng" dirty="0">
              <a:latin typeface="Times New Roman" panose="02020603050405020304" pitchFamily="18" charset="0"/>
              <a:cs typeface="Times New Roman" panose="02020603050405020304" pitchFamily="18" charset="0"/>
            </a:endParaRPr>
          </a:p>
          <a:p>
            <a:r>
              <a:rPr lang="es-GT" dirty="0">
                <a:latin typeface="Times New Roman" panose="02020603050405020304" pitchFamily="18" charset="0"/>
                <a:cs typeface="Times New Roman" panose="02020603050405020304" pitchFamily="18" charset="0"/>
              </a:rPr>
              <a:t>Fenolftaleína</a:t>
            </a:r>
          </a:p>
          <a:p>
            <a:r>
              <a:rPr lang="es-GT" dirty="0">
                <a:latin typeface="Times New Roman" panose="02020603050405020304" pitchFamily="18" charset="0"/>
                <a:cs typeface="Times New Roman" panose="02020603050405020304" pitchFamily="18" charset="0"/>
              </a:rPr>
              <a:t>Rojo de metilo</a:t>
            </a:r>
          </a:p>
          <a:p>
            <a:r>
              <a:rPr lang="es-GT" dirty="0">
                <a:latin typeface="Times New Roman" panose="02020603050405020304" pitchFamily="18" charset="0"/>
                <a:cs typeface="Times New Roman" panose="02020603050405020304" pitchFamily="18" charset="0"/>
              </a:rPr>
              <a:t>Azul de Bromotimol</a:t>
            </a:r>
          </a:p>
          <a:p>
            <a:r>
              <a:rPr lang="es-GT" dirty="0">
                <a:latin typeface="Times New Roman" panose="02020603050405020304" pitchFamily="18" charset="0"/>
                <a:cs typeface="Times New Roman" panose="02020603050405020304" pitchFamily="18" charset="0"/>
              </a:rPr>
              <a:t>Anaranjado de metilo</a:t>
            </a:r>
          </a:p>
          <a:p>
            <a:r>
              <a:rPr lang="es-GT" dirty="0">
                <a:latin typeface="Times New Roman" panose="02020603050405020304" pitchFamily="18" charset="0"/>
                <a:cs typeface="Times New Roman" panose="02020603050405020304" pitchFamily="18" charset="0"/>
              </a:rPr>
              <a:t>Acido clorítico</a:t>
            </a:r>
          </a:p>
          <a:p>
            <a:r>
              <a:rPr lang="es-GT" dirty="0">
                <a:latin typeface="Times New Roman" panose="02020603050405020304" pitchFamily="18" charset="0"/>
                <a:cs typeface="Times New Roman" panose="02020603050405020304" pitchFamily="18" charset="0"/>
              </a:rPr>
              <a:t>Agua destilada</a:t>
            </a:r>
          </a:p>
          <a:p>
            <a:r>
              <a:rPr lang="es-GT" dirty="0">
                <a:latin typeface="Times New Roman" panose="02020603050405020304" pitchFamily="18" charset="0"/>
                <a:cs typeface="Times New Roman" panose="02020603050405020304" pitchFamily="18" charset="0"/>
              </a:rPr>
              <a:t>Hidroxido de sodio</a:t>
            </a:r>
          </a:p>
          <a:p>
            <a:r>
              <a:rPr lang="es-GT" dirty="0">
                <a:latin typeface="Times New Roman" panose="02020603050405020304" pitchFamily="18" charset="0"/>
                <a:cs typeface="Times New Roman" panose="02020603050405020304" pitchFamily="18" charset="0"/>
              </a:rPr>
              <a:t>Antiácido</a:t>
            </a:r>
          </a:p>
          <a:p>
            <a:r>
              <a:rPr lang="es-GT" dirty="0">
                <a:latin typeface="Times New Roman" panose="02020603050405020304" pitchFamily="18" charset="0"/>
                <a:cs typeface="Times New Roman" panose="02020603050405020304" pitchFamily="18" charset="0"/>
              </a:rPr>
              <a:t>Vinagre</a:t>
            </a:r>
          </a:p>
          <a:p>
            <a:endParaRPr lang="es-GT" dirty="0">
              <a:latin typeface="Times New Roman" panose="02020603050405020304" pitchFamily="18" charset="0"/>
              <a:cs typeface="Times New Roman" panose="02020603050405020304" pitchFamily="18" charset="0"/>
            </a:endParaRPr>
          </a:p>
          <a:p>
            <a:endParaRPr lang="es-GT" dirty="0">
              <a:latin typeface="Times New Roman" panose="02020603050405020304" pitchFamily="18" charset="0"/>
              <a:cs typeface="Times New Roman" panose="02020603050405020304" pitchFamily="18" charset="0"/>
            </a:endParaRPr>
          </a:p>
          <a:p>
            <a:endParaRPr lang="es-GT"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335955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0F91C44-3E69-C3C0-C4C0-70C6B0B56268}"/>
              </a:ext>
            </a:extLst>
          </p:cNvPr>
          <p:cNvSpPr>
            <a:spLocks noGrp="1"/>
          </p:cNvSpPr>
          <p:nvPr>
            <p:ph type="title"/>
          </p:nvPr>
        </p:nvSpPr>
        <p:spPr/>
        <p:txBody>
          <a:bodyPr/>
          <a:lstStyle/>
          <a:p>
            <a:endParaRPr lang="es-GT"/>
          </a:p>
        </p:txBody>
      </p:sp>
      <p:sp>
        <p:nvSpPr>
          <p:cNvPr id="3" name="Marcador de contenido 2">
            <a:extLst>
              <a:ext uri="{FF2B5EF4-FFF2-40B4-BE49-F238E27FC236}">
                <a16:creationId xmlns:a16="http://schemas.microsoft.com/office/drawing/2014/main" id="{D72C193F-4D77-A123-0905-EE51C2CB081D}"/>
              </a:ext>
            </a:extLst>
          </p:cNvPr>
          <p:cNvSpPr>
            <a:spLocks noGrp="1"/>
          </p:cNvSpPr>
          <p:nvPr>
            <p:ph idx="1"/>
          </p:nvPr>
        </p:nvSpPr>
        <p:spPr/>
        <p:txBody>
          <a:bodyPr>
            <a:normAutofit/>
          </a:bodyPr>
          <a:lstStyle/>
          <a:p>
            <a:r>
              <a:rPr lang="es-GT" sz="8800" dirty="0"/>
              <a:t>WILMER………</a:t>
            </a:r>
          </a:p>
        </p:txBody>
      </p:sp>
    </p:spTree>
    <p:extLst>
      <p:ext uri="{BB962C8B-B14F-4D97-AF65-F5344CB8AC3E}">
        <p14:creationId xmlns:p14="http://schemas.microsoft.com/office/powerpoint/2010/main" val="1840640647"/>
      </p:ext>
    </p:extLst>
  </p:cSld>
  <p:clrMapOvr>
    <a:masterClrMapping/>
  </p:clrMapOvr>
</p:sld>
</file>

<file path=ppt/theme/theme1.xml><?xml version="1.0" encoding="utf-8"?>
<a:theme xmlns:a="http://schemas.openxmlformats.org/drawingml/2006/main" name="Tema espiral">
  <a:themeElements>
    <a:clrScheme name="Espiral">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Espiral">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Espiral">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Tema espiral" id="{0555A4C6-C115-49AD-8AFC-8490350C5851}" vid="{2447D294-2BB6-4C1E-A5AA-9CCB3DD88FD0}"/>
    </a:ext>
  </a:extLst>
</a:theme>
</file>

<file path=docProps/app.xml><?xml version="1.0" encoding="utf-8"?>
<Properties xmlns="http://schemas.openxmlformats.org/officeDocument/2006/extended-properties" xmlns:vt="http://schemas.openxmlformats.org/officeDocument/2006/docPropsVTypes">
  <Template>Tema espiral</Template>
  <TotalTime>63</TotalTime>
  <Words>1113</Words>
  <Application>Microsoft Office PowerPoint</Application>
  <PresentationFormat>Panorámica</PresentationFormat>
  <Paragraphs>67</Paragraphs>
  <Slides>13</Slides>
  <Notes>0</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13</vt:i4>
      </vt:variant>
    </vt:vector>
  </HeadingPairs>
  <TitlesOfParts>
    <vt:vector size="19" baseType="lpstr">
      <vt:lpstr>Arial</vt:lpstr>
      <vt:lpstr>Calibri</vt:lpstr>
      <vt:lpstr>Century Gothic</vt:lpstr>
      <vt:lpstr>Times New Roman</vt:lpstr>
      <vt:lpstr>Wingdings 3</vt:lpstr>
      <vt:lpstr>Tema espiral</vt:lpstr>
      <vt:lpstr>Presentación de PowerPoint</vt:lpstr>
      <vt:lpstr>Introducción</vt:lpstr>
      <vt:lpstr>Objetivos </vt:lpstr>
      <vt:lpstr>Análisis de Resultados </vt:lpstr>
      <vt:lpstr>Marco teórico</vt:lpstr>
      <vt:lpstr>Presentación de PowerPoint</vt:lpstr>
      <vt:lpstr>Presentación de PowerPoint</vt:lpstr>
      <vt:lpstr>APARTATOS Y REACTIVOS</vt:lpstr>
      <vt:lpstr>Presentación de PowerPoint</vt:lpstr>
      <vt:lpstr>Presentación de PowerPoint</vt:lpstr>
      <vt:lpstr>Presentación de PowerPoint</vt:lpstr>
      <vt:lpstr>Dulce .....</vt:lpstr>
      <vt:lpstr>CONCLUSIONES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Ivan Rivera</dc:creator>
  <cp:lastModifiedBy>Ivan Rivera</cp:lastModifiedBy>
  <cp:revision>2</cp:revision>
  <dcterms:created xsi:type="dcterms:W3CDTF">2023-04-21T02:58:25Z</dcterms:created>
  <dcterms:modified xsi:type="dcterms:W3CDTF">2023-04-21T04:02:12Z</dcterms:modified>
</cp:coreProperties>
</file>